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33CCCC"/>
    <a:srgbClr val="0099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5E956-0501-467A-B951-2E73535E5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1964EB-D217-4E28-9DC9-23A10D234B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1FD86-86CF-462E-BC64-17F85F3D3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1DCC-FB5B-414D-AD50-79D6F6146323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446BE-3A55-4367-86B1-E8B8C31BB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E4FEE-EB66-4414-88FD-20C7D97B2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58F9F-4A99-4000-A5AB-FCEC05286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689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FD8E7-826B-43B4-A2AC-A635A15C3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731CEB-0F4A-496E-A294-D2CDD963A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B909F-DCF4-44BB-BD23-10B8CBDBC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1DCC-FB5B-414D-AD50-79D6F6146323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68DF4-DFAA-4F98-81AF-0BC55B220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DE5D0-E52C-49D8-B85B-29FE32BE8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58F9F-4A99-4000-A5AB-FCEC05286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1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E78897-206F-42AE-B13F-63785C30FE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B797C7-A43D-4B2B-891E-FD0738892C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F1F03-A282-4869-A900-DB253BE7D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1DCC-FB5B-414D-AD50-79D6F6146323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2DC37-8BEE-44D0-AE72-B8DBDD582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53689-DA1E-43E1-9414-938213B6F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58F9F-4A99-4000-A5AB-FCEC05286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141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652F3-C02B-4A77-A5AC-A9CCFB5DA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574388-CD3A-45BE-981B-21705EF4E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990EB-AF6E-4D07-9050-79192C3D2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1DCC-FB5B-414D-AD50-79D6F6146323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37352-FD0A-4A63-8A13-AAFF0C31D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D2073-00F5-4E6F-9D67-8F428F376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58F9F-4A99-4000-A5AB-FCEC05286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720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62812-AACA-485F-8909-F5E2DDB03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B45A28-5E22-4912-960B-E4C422415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BB222-544D-440B-A39C-06BBC01BD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1DCC-FB5B-414D-AD50-79D6F6146323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2B064-19AC-45D5-A23B-B40D3B779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E28A4-A978-4E58-91DF-F57DB3FF9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58F9F-4A99-4000-A5AB-FCEC05286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294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4FDBA-D316-4B55-A63D-22B2709AE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030D9-3508-4AD3-ACBF-751997699D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AD6BAE-C408-4E86-9D63-0F2ED6778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AEC090-E2FE-4C27-A6F8-71DEC68F9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1DCC-FB5B-414D-AD50-79D6F6146323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D107E4-4939-40E1-825E-51EB8313B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D1AD0B-EFBA-4CE4-A71B-CF2DA0A85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58F9F-4A99-4000-A5AB-FCEC05286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481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97B24-8FE7-4AE6-9013-E5C74F945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983C3C-5110-4DC6-9836-41F478BA8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6DC365-3C11-418B-94C9-4D3344C5E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37A038-9EB5-418A-8E1A-FF866CF680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CDC4E8-BD8B-45F7-95BD-377902B69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DDCA60-E2C8-4E8E-B1DB-DE8CC421D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1DCC-FB5B-414D-AD50-79D6F6146323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D8F95F-A041-42F3-BA51-DC4D886E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2EC49-1030-496E-A42C-0C27691DD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58F9F-4A99-4000-A5AB-FCEC05286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758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C6A63-3263-42F6-951D-AAA54C06C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DFCA63-9B64-458A-9862-2C96E74DE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1DCC-FB5B-414D-AD50-79D6F6146323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6BDCE9-E009-40DC-A87C-B1A994350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65DE88-68EC-441F-BF3C-30BE8EA5E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58F9F-4A99-4000-A5AB-FCEC05286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536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528B9D-F20D-49CA-8850-E1A4EF589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1DCC-FB5B-414D-AD50-79D6F6146323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5531A5-F0B1-4F71-ADD2-965B57AC5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66E91-4BDC-40D6-92D4-C3C5AB254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58F9F-4A99-4000-A5AB-FCEC05286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991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25BEF-D95C-42DA-94B2-402536F78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B7C1A-5DF9-4393-9C7B-283192D0D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579D5B-DFDB-40F0-BDB7-27BB1E5A9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C34825-F17D-40AB-96BF-66C58C67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1DCC-FB5B-414D-AD50-79D6F6146323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3DB220-9B57-4FBB-AB70-CB6B114F4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75371D-AB9B-4EA1-A52A-EA51E3161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58F9F-4A99-4000-A5AB-FCEC05286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610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56F40-0DB7-4EB1-9068-7136CF4F1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E2216E-9211-4171-B277-4D008F8475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4DE850-0A6F-42B9-8360-DE71E12B8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A7B347-1ECE-4291-8733-3BD1E4C66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91DCC-FB5B-414D-AD50-79D6F6146323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41A6C1-1156-40CD-9DDD-20D01A9C5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9B5B8-F274-414D-A637-EAFCDFE14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58F9F-4A99-4000-A5AB-FCEC05286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825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218D96-BD85-4C54-A1C7-7C6CA763D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A01B4-8B85-4DDC-A954-3C66D6FCE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194DEA-000B-4CD3-9E95-FAB879968A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91DCC-FB5B-414D-AD50-79D6F6146323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47518-B828-4750-AE57-8B0B8BFEE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A0B06-5092-4B15-A2ED-BF909179F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58F9F-4A99-4000-A5AB-FCEC05286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87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unset over a body of water&#10;&#10;Description automatically generated">
            <a:extLst>
              <a:ext uri="{FF2B5EF4-FFF2-40B4-BE49-F238E27FC236}">
                <a16:creationId xmlns:a16="http://schemas.microsoft.com/office/drawing/2014/main" id="{DBA662BB-FEF0-4205-AEEF-C248CF631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94C74E-9BD6-4E6A-81A5-A7871846333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334" y="0"/>
            <a:ext cx="4053013" cy="32215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BA9A1D-0CE5-4240-9FC3-3783523ECDA4}"/>
              </a:ext>
            </a:extLst>
          </p:cNvPr>
          <p:cNvSpPr txBox="1"/>
          <p:nvPr/>
        </p:nvSpPr>
        <p:spPr>
          <a:xfrm>
            <a:off x="1523999" y="337142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FFFF"/>
                </a:solidFill>
                <a:latin typeface="Cormorant" panose="00000800000000000000" pitchFamily="50" charset="0"/>
                <a:ea typeface="+mj-ea"/>
                <a:cs typeface="+mj-cs"/>
              </a:rPr>
              <a:t>WEDDING PACKAGES</a:t>
            </a:r>
          </a:p>
        </p:txBody>
      </p:sp>
    </p:spTree>
    <p:extLst>
      <p:ext uri="{BB962C8B-B14F-4D97-AF65-F5344CB8AC3E}">
        <p14:creationId xmlns:p14="http://schemas.microsoft.com/office/powerpoint/2010/main" val="2874081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e next to a body of water&#10;&#10;Description automatically generated">
            <a:extLst>
              <a:ext uri="{FF2B5EF4-FFF2-40B4-BE49-F238E27FC236}">
                <a16:creationId xmlns:a16="http://schemas.microsoft.com/office/drawing/2014/main" id="{587CA156-58FB-4918-BE18-64E8949E08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3" t="5066" r="30171" b="-5066"/>
          <a:stretch/>
        </p:blipFill>
        <p:spPr>
          <a:xfrm>
            <a:off x="6125029" y="0"/>
            <a:ext cx="6066971" cy="744853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D81396-9826-4EB3-9157-26A68BF99F84}"/>
              </a:ext>
            </a:extLst>
          </p:cNvPr>
          <p:cNvSpPr txBox="1"/>
          <p:nvPr/>
        </p:nvSpPr>
        <p:spPr>
          <a:xfrm>
            <a:off x="929390" y="1633928"/>
            <a:ext cx="421223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ormorant Medium" panose="00000600000000000000" pitchFamily="50" charset="0"/>
              </a:rPr>
              <a:t>Thinking about getting married, renewing your vows or spending your honeymoon on the beautiful island of Bequia? You will not find a more perfect place in the Caribbean! Plantation Hotel is the ideal spot to create unforgettable memories for your special occasion</a:t>
            </a:r>
          </a:p>
          <a:p>
            <a:pPr algn="ctr"/>
            <a:endParaRPr lang="en-GB" sz="1400" dirty="0">
              <a:latin typeface="Cormorant Medium" panose="00000600000000000000" pitchFamily="50" charset="0"/>
            </a:endParaRPr>
          </a:p>
          <a:p>
            <a:pPr algn="ctr"/>
            <a:r>
              <a:rPr lang="en-GB" sz="1400" dirty="0">
                <a:latin typeface="Cormorant Medium" panose="00000600000000000000" pitchFamily="50" charset="0"/>
              </a:rPr>
              <a:t>With its prime beach front location, secluded at the southern end of Admiralty Bay, Plantation Hotel has one of the most breath-taking views on the island. Looking out across the sparkling blue waters of the shimmering Caribbean Sea, a golden sun tosses her rays into the evening sky. The atmosphere is filled with the scent of blooming flowers, and coconut trees nestled amidst acres of mature land.</a:t>
            </a:r>
          </a:p>
        </p:txBody>
      </p:sp>
    </p:spTree>
    <p:extLst>
      <p:ext uri="{BB962C8B-B14F-4D97-AF65-F5344CB8AC3E}">
        <p14:creationId xmlns:p14="http://schemas.microsoft.com/office/powerpoint/2010/main" val="1250026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3A0314-2AB6-40FE-973C-80B5E58DB2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94" b="10588"/>
          <a:stretch/>
        </p:blipFill>
        <p:spPr>
          <a:xfrm>
            <a:off x="0" y="0"/>
            <a:ext cx="5109882" cy="6873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D38F40-BC3D-46E9-B798-137540F98A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" r="18339" b="9179"/>
          <a:stretch/>
        </p:blipFill>
        <p:spPr>
          <a:xfrm>
            <a:off x="6312893" y="2939905"/>
            <a:ext cx="4980041" cy="36320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A8BEC8-C352-42E2-BCA6-AC22510DA244}"/>
              </a:ext>
            </a:extLst>
          </p:cNvPr>
          <p:cNvSpPr txBox="1"/>
          <p:nvPr/>
        </p:nvSpPr>
        <p:spPr>
          <a:xfrm>
            <a:off x="6096000" y="383889"/>
            <a:ext cx="5413828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400" dirty="0"/>
          </a:p>
          <a:p>
            <a:pPr algn="ctr"/>
            <a:endParaRPr lang="en-GB" sz="1400" dirty="0">
              <a:solidFill>
                <a:srgbClr val="33CCCC"/>
              </a:solidFill>
            </a:endParaRPr>
          </a:p>
          <a:p>
            <a:pPr algn="ctr"/>
            <a:r>
              <a:rPr lang="en-GB" sz="2000" dirty="0">
                <a:solidFill>
                  <a:srgbClr val="009999"/>
                </a:solidFill>
                <a:latin typeface="Cormorant Medium" panose="00000600000000000000" pitchFamily="50" charset="0"/>
              </a:rPr>
              <a:t>WEDDING PACKAGES</a:t>
            </a:r>
          </a:p>
          <a:p>
            <a:pPr algn="ctr"/>
            <a:endParaRPr lang="en-GB" sz="1400" dirty="0"/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GB" sz="1400" dirty="0">
                <a:latin typeface="Cormorant Medium" panose="00000600000000000000" pitchFamily="50" charset="0"/>
              </a:rPr>
              <a:t>Our Wedding Packages offer you the starting point to create 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GB" sz="1400" dirty="0">
                <a:latin typeface="Cormorant Medium" panose="00000600000000000000" pitchFamily="50" charset="0"/>
              </a:rPr>
              <a:t>your perfect day. 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endParaRPr lang="en-GB" sz="1400" dirty="0">
              <a:latin typeface="Cormorant Medium" panose="00000600000000000000" pitchFamily="50" charset="0"/>
            </a:endParaRP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GB" sz="1400" dirty="0">
                <a:latin typeface="Cormorant Medium" panose="00000600000000000000" pitchFamily="50" charset="0"/>
              </a:rPr>
              <a:t>We will be delighted to discuss all aspects of your wedding with you 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GB" sz="1400" dirty="0">
                <a:latin typeface="Cormorant Medium" panose="00000600000000000000" pitchFamily="50" charset="0"/>
              </a:rPr>
              <a:t>and tailor it to your requirements</a:t>
            </a:r>
          </a:p>
        </p:txBody>
      </p:sp>
    </p:spTree>
    <p:extLst>
      <p:ext uri="{BB962C8B-B14F-4D97-AF65-F5344CB8AC3E}">
        <p14:creationId xmlns:p14="http://schemas.microsoft.com/office/powerpoint/2010/main" val="1960896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atue of a house&#10;&#10;Description automatically generated">
            <a:extLst>
              <a:ext uri="{FF2B5EF4-FFF2-40B4-BE49-F238E27FC236}">
                <a16:creationId xmlns:a16="http://schemas.microsoft.com/office/drawing/2014/main" id="{AF189CEB-2847-4A60-8E5F-0CFB63055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1" y="-1012372"/>
            <a:ext cx="5921829" cy="88827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6871C5-1C6A-4D13-A556-747BD8FEE09D}"/>
              </a:ext>
            </a:extLst>
          </p:cNvPr>
          <p:cNvSpPr txBox="1"/>
          <p:nvPr/>
        </p:nvSpPr>
        <p:spPr>
          <a:xfrm>
            <a:off x="344548" y="476910"/>
            <a:ext cx="5413828" cy="6027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400" dirty="0"/>
          </a:p>
          <a:p>
            <a:pPr algn="ctr"/>
            <a:endParaRPr lang="en-GB" sz="1400" dirty="0">
              <a:solidFill>
                <a:srgbClr val="33CCCC"/>
              </a:solidFill>
            </a:endParaRPr>
          </a:p>
          <a:p>
            <a:pPr algn="ctr"/>
            <a:r>
              <a:rPr lang="en-GB" dirty="0">
                <a:solidFill>
                  <a:srgbClr val="009999"/>
                </a:solidFill>
                <a:latin typeface="Cormorant Medium" panose="00000600000000000000" pitchFamily="50" charset="0"/>
              </a:rPr>
              <a:t>IVORY ELEGANCE</a:t>
            </a:r>
          </a:p>
          <a:p>
            <a:pPr algn="ctr"/>
            <a:r>
              <a:rPr lang="en-GB" dirty="0">
                <a:solidFill>
                  <a:srgbClr val="009999"/>
                </a:solidFill>
                <a:latin typeface="Cormorant Medium" panose="00000600000000000000" pitchFamily="50" charset="0"/>
              </a:rPr>
              <a:t>US$ 1450.00</a:t>
            </a:r>
            <a:endParaRPr lang="en-GB" sz="1400" dirty="0">
              <a:solidFill>
                <a:srgbClr val="009999"/>
              </a:solidFill>
              <a:latin typeface="Cormorant Medium" panose="00000600000000000000" pitchFamily="50" charset="0"/>
            </a:endParaRPr>
          </a:p>
          <a:p>
            <a:pPr algn="ctr"/>
            <a:endParaRPr lang="en-GB" sz="1400" dirty="0"/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GB" sz="1200" dirty="0">
                <a:latin typeface="Cormorant Medium" panose="00000600000000000000" pitchFamily="50" charset="0"/>
              </a:rPr>
              <a:t>Champagne and Tropical Platter on arrival for the bride and groom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GB" sz="1200" dirty="0">
                <a:latin typeface="Cormorant Medium" panose="00000600000000000000" pitchFamily="50" charset="0"/>
              </a:rPr>
              <a:t>Bouquet of fresh, local flowers for the bride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GB" sz="1200" dirty="0">
                <a:latin typeface="Cormorant Medium" panose="00000600000000000000" pitchFamily="50" charset="0"/>
              </a:rPr>
              <a:t>Table and beach ceremony decorations for up to 10 guests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GB" sz="1200" dirty="0">
                <a:latin typeface="Cormorant Medium" panose="00000600000000000000" pitchFamily="50" charset="0"/>
              </a:rPr>
              <a:t>Boutonniere for the groom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GB" sz="1200" dirty="0">
                <a:latin typeface="Cormorant Medium" panose="00000600000000000000" pitchFamily="50" charset="0"/>
              </a:rPr>
              <a:t>Wedding cake (one tier)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GB" sz="1200" dirty="0">
                <a:latin typeface="Cormorant Medium" panose="00000600000000000000" pitchFamily="50" charset="0"/>
              </a:rPr>
              <a:t>One Bottle of champagne for the wedding ceremony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GB" sz="1200" dirty="0">
                <a:latin typeface="Cormorant Medium" panose="00000600000000000000" pitchFamily="50" charset="0"/>
              </a:rPr>
              <a:t>Complimentary Airport/Ferry port transfer</a:t>
            </a:r>
          </a:p>
          <a:p>
            <a:pPr algn="ctr"/>
            <a:endParaRPr lang="en-GB" sz="1400" dirty="0">
              <a:solidFill>
                <a:srgbClr val="009999"/>
              </a:solidFill>
            </a:endParaRPr>
          </a:p>
          <a:p>
            <a:pPr algn="ctr"/>
            <a:r>
              <a:rPr lang="en-GB" dirty="0">
                <a:solidFill>
                  <a:srgbClr val="009999"/>
                </a:solidFill>
                <a:latin typeface="Cormorant Medium" panose="00000600000000000000" pitchFamily="50" charset="0"/>
              </a:rPr>
              <a:t>CARIBBEAN BLISS</a:t>
            </a:r>
          </a:p>
          <a:p>
            <a:pPr algn="ctr"/>
            <a:r>
              <a:rPr lang="en-GB" dirty="0">
                <a:solidFill>
                  <a:srgbClr val="009999"/>
                </a:solidFill>
                <a:latin typeface="Cormorant Medium" panose="00000600000000000000" pitchFamily="50" charset="0"/>
              </a:rPr>
              <a:t>US$ 1700.00</a:t>
            </a:r>
          </a:p>
          <a:p>
            <a:pPr algn="ctr"/>
            <a:endParaRPr lang="en-GB" sz="1400" dirty="0"/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GB" sz="1200" dirty="0">
                <a:latin typeface="Cormorant Medium" panose="00000600000000000000" pitchFamily="50" charset="0"/>
              </a:rPr>
              <a:t>Champagne and Tropical Platter on arrival for the bride and groom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GB" sz="1200" dirty="0">
                <a:latin typeface="Cormorant Medium" panose="00000600000000000000" pitchFamily="50" charset="0"/>
              </a:rPr>
              <a:t>Bouquet of fresh, local flowers for the bride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GB" sz="1200" dirty="0">
                <a:latin typeface="Cormorant Medium" panose="00000600000000000000" pitchFamily="50" charset="0"/>
              </a:rPr>
              <a:t>Table and beach ceremony decorations for up to 10 guests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GB" sz="1200" dirty="0">
                <a:latin typeface="Cormorant Medium" panose="00000600000000000000" pitchFamily="50" charset="0"/>
              </a:rPr>
              <a:t>Boutonniere for the groom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GB" sz="1200" dirty="0">
                <a:latin typeface="Cormorant Medium" panose="00000600000000000000" pitchFamily="50" charset="0"/>
              </a:rPr>
              <a:t>Wedding cake (two tier)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GB" sz="1200" dirty="0">
                <a:latin typeface="Cormorant Medium" panose="00000600000000000000" pitchFamily="50" charset="0"/>
              </a:rPr>
              <a:t>One Bottle of champagne for the wedding ceremony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GB" sz="1200" dirty="0">
                <a:latin typeface="Cormorant Medium" panose="00000600000000000000" pitchFamily="50" charset="0"/>
              </a:rPr>
              <a:t>In-room Champagne Breakfast on the morning of the wedding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GB" sz="1200" dirty="0">
                <a:latin typeface="Cormorant Medium" panose="00000600000000000000" pitchFamily="50" charset="0"/>
              </a:rPr>
              <a:t>Bridal Manicure</a:t>
            </a: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GB" sz="1200" dirty="0">
                <a:latin typeface="Cormorant Medium" panose="00000600000000000000" pitchFamily="50" charset="0"/>
              </a:rPr>
              <a:t>Complimentary Airport/Ferry port transfer</a:t>
            </a:r>
          </a:p>
        </p:txBody>
      </p:sp>
    </p:spTree>
    <p:extLst>
      <p:ext uri="{BB962C8B-B14F-4D97-AF65-F5344CB8AC3E}">
        <p14:creationId xmlns:p14="http://schemas.microsoft.com/office/powerpoint/2010/main" val="3748786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59A51-6661-4511-9BF4-54302C1B6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373" y="432924"/>
            <a:ext cx="5267178" cy="64250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1200" dirty="0">
              <a:latin typeface="Cormorant Medium" panose="00000600000000000000" pitchFamily="50" charset="0"/>
            </a:endParaRPr>
          </a:p>
          <a:p>
            <a:pPr marL="0" indent="0" algn="ctr">
              <a:buNone/>
            </a:pPr>
            <a:r>
              <a:rPr lang="en-GB" sz="1800" dirty="0">
                <a:solidFill>
                  <a:srgbClr val="009999"/>
                </a:solidFill>
                <a:latin typeface="Cormorant Medium" panose="00000600000000000000" pitchFamily="50" charset="0"/>
              </a:rPr>
              <a:t>OPULENCE</a:t>
            </a:r>
          </a:p>
          <a:p>
            <a:pPr marL="0" indent="0" algn="ctr">
              <a:buNone/>
            </a:pPr>
            <a:r>
              <a:rPr lang="en-GB" sz="1800" dirty="0">
                <a:solidFill>
                  <a:srgbClr val="009999"/>
                </a:solidFill>
                <a:latin typeface="Cormorant Medium" panose="00000600000000000000" pitchFamily="50" charset="0"/>
              </a:rPr>
              <a:t>US$ 2000.00</a:t>
            </a:r>
          </a:p>
          <a:p>
            <a:pPr marL="0" indent="0" algn="ctr">
              <a:buNone/>
            </a:pPr>
            <a:endParaRPr lang="en-GB" sz="1200" dirty="0">
              <a:latin typeface="Cormorant Medium" panose="00000600000000000000" pitchFamily="50" charset="0"/>
            </a:endParaRP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Champagne and Tropical Platter on arrival for the bride and groom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Bouquet of fresh, local flowers for the bride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Table and beach ceremony decorations for up to 10 guests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Boutonniere for the groom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Wedding cake (two tiers)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One Bottle of Champagne for the wedding ceremony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Romantic private dinner for 2 on the per-wedding night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Champagne breakfast in room morning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after the wedding for the Bride and Groom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Couples massage on a day of your choice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Complimentary Airport/Ferry port transfer</a:t>
            </a:r>
          </a:p>
          <a:p>
            <a:pPr marL="0" indent="0" algn="ctr">
              <a:buNone/>
            </a:pPr>
            <a:endParaRPr lang="en-GB" sz="1200" dirty="0">
              <a:latin typeface="Cormorant Medium" panose="00000600000000000000" pitchFamily="50" charset="0"/>
            </a:endParaRPr>
          </a:p>
          <a:p>
            <a:pPr marL="0" indent="0" algn="ctr">
              <a:buNone/>
            </a:pPr>
            <a:r>
              <a:rPr lang="en-GB" sz="1200" dirty="0">
                <a:solidFill>
                  <a:srgbClr val="009999"/>
                </a:solidFill>
                <a:latin typeface="Cormorant Medium" panose="00000600000000000000" pitchFamily="50" charset="0"/>
              </a:rPr>
              <a:t>Additional Services</a:t>
            </a:r>
          </a:p>
          <a:p>
            <a:pPr marL="0" indent="0" algn="ctr">
              <a:spcBef>
                <a:spcPts val="400"/>
              </a:spcBef>
              <a:buNone/>
            </a:pPr>
            <a:r>
              <a:rPr lang="en-GB" sz="1200" i="1" dirty="0">
                <a:latin typeface="Cormorant Medium" panose="00000600000000000000" pitchFamily="50" charset="0"/>
              </a:rPr>
              <a:t>Our team member will be able to recommend a photographer and florist,</a:t>
            </a:r>
          </a:p>
          <a:p>
            <a:pPr marL="0" indent="0" algn="ctr">
              <a:spcBef>
                <a:spcPts val="400"/>
              </a:spcBef>
              <a:buNone/>
            </a:pPr>
            <a:r>
              <a:rPr lang="en-GB" sz="1200" i="1" dirty="0">
                <a:latin typeface="Cormorant Medium" panose="00000600000000000000" pitchFamily="50" charset="0"/>
              </a:rPr>
              <a:t>we can also arrange musicians including traditional Steel Pans. If should</a:t>
            </a:r>
          </a:p>
          <a:p>
            <a:pPr marL="0" indent="0" algn="ctr">
              <a:spcBef>
                <a:spcPts val="400"/>
              </a:spcBef>
              <a:buNone/>
            </a:pPr>
            <a:r>
              <a:rPr lang="en-GB" sz="1200" i="1" dirty="0">
                <a:latin typeface="Cormorant Medium" panose="00000600000000000000" pitchFamily="50" charset="0"/>
              </a:rPr>
              <a:t>you require any of these services, we are happy to arrange this for you.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95A3260-E160-4BA3-B6F7-08BD05A845D9}"/>
              </a:ext>
            </a:extLst>
          </p:cNvPr>
          <p:cNvSpPr txBox="1">
            <a:spLocks/>
          </p:cNvSpPr>
          <p:nvPr/>
        </p:nvSpPr>
        <p:spPr>
          <a:xfrm>
            <a:off x="6251917" y="292250"/>
            <a:ext cx="5481709" cy="6425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GB" sz="1800" dirty="0">
              <a:solidFill>
                <a:srgbClr val="33CCCC"/>
              </a:solidFill>
              <a:latin typeface="Cormorant Medium" panose="00000600000000000000" pitchFamily="50" charset="0"/>
            </a:endParaRPr>
          </a:p>
          <a:p>
            <a:pPr marL="0" indent="0" algn="ctr">
              <a:buNone/>
            </a:pPr>
            <a:r>
              <a:rPr lang="en-GB" sz="1800" dirty="0">
                <a:solidFill>
                  <a:srgbClr val="009999"/>
                </a:solidFill>
                <a:latin typeface="Cormorant Medium" panose="00000600000000000000" pitchFamily="50" charset="0"/>
              </a:rPr>
              <a:t>PARTY FOR UP TO 10 RESIDENTS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sz="1000" dirty="0">
              <a:solidFill>
                <a:srgbClr val="33CCCC"/>
              </a:solidFill>
              <a:latin typeface="Cormorant Medium" panose="00000600000000000000" pitchFamily="50" charset="0"/>
            </a:endParaRPr>
          </a:p>
          <a:p>
            <a:pPr marL="0" indent="0" algn="ctr">
              <a:spcBef>
                <a:spcPts val="400"/>
              </a:spcBef>
              <a:buNone/>
            </a:pPr>
            <a:r>
              <a:rPr lang="en-GB" sz="1200" dirty="0">
                <a:latin typeface="Cormorant Medium" panose="00000600000000000000" pitchFamily="50" charset="0"/>
              </a:rPr>
              <a:t>You can be married on the beach with drinks and intimate</a:t>
            </a:r>
          </a:p>
          <a:p>
            <a:pPr marL="0" indent="0" algn="ctr">
              <a:spcBef>
                <a:spcPts val="400"/>
              </a:spcBef>
              <a:buNone/>
            </a:pPr>
            <a:r>
              <a:rPr lang="en-GB" sz="1200" dirty="0">
                <a:latin typeface="Cormorant Medium" panose="00000600000000000000" pitchFamily="50" charset="0"/>
              </a:rPr>
              <a:t>wedding meal in our beach front restaurant.</a:t>
            </a:r>
          </a:p>
          <a:p>
            <a:pPr marL="0" indent="0" algn="ctr">
              <a:spcBef>
                <a:spcPts val="400"/>
              </a:spcBef>
              <a:buNone/>
            </a:pPr>
            <a:endParaRPr lang="en-GB" sz="1200" dirty="0">
              <a:latin typeface="Cormorant Medium" panose="00000600000000000000" pitchFamily="50" charset="0"/>
            </a:endParaRPr>
          </a:p>
          <a:p>
            <a:pPr marL="0" indent="0" algn="ctr">
              <a:spcBef>
                <a:spcPts val="400"/>
              </a:spcBef>
              <a:buNone/>
            </a:pPr>
            <a:r>
              <a:rPr lang="en-GB" sz="1200" dirty="0">
                <a:solidFill>
                  <a:srgbClr val="009999"/>
                </a:solidFill>
                <a:latin typeface="Cormorant Medium" panose="00000600000000000000" pitchFamily="50" charset="0"/>
              </a:rPr>
              <a:t>Wedding Accommodation</a:t>
            </a:r>
          </a:p>
          <a:p>
            <a:pPr marL="0" indent="0" algn="ctr">
              <a:spcBef>
                <a:spcPts val="400"/>
              </a:spcBef>
              <a:buNone/>
            </a:pPr>
            <a:r>
              <a:rPr lang="en-GB" sz="1200" i="1" dirty="0">
                <a:latin typeface="Cormorant Medium" panose="00000600000000000000" pitchFamily="50" charset="0"/>
              </a:rPr>
              <a:t>We are delighted to offer 10% discount on our best available rate for all wedding guests</a:t>
            </a:r>
            <a:r>
              <a:rPr lang="en-GB" sz="1200" dirty="0">
                <a:latin typeface="Cormorant Medium" panose="00000600000000000000" pitchFamily="50" charset="0"/>
              </a:rPr>
              <a:t>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sz="1800" dirty="0">
              <a:solidFill>
                <a:srgbClr val="33CCCC"/>
              </a:solidFill>
              <a:latin typeface="Cormorant Medium" panose="00000600000000000000" pitchFamily="50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1800" dirty="0">
                <a:solidFill>
                  <a:srgbClr val="009999"/>
                </a:solidFill>
                <a:latin typeface="Cormorant Medium" panose="00000600000000000000" pitchFamily="50" charset="0"/>
              </a:rPr>
              <a:t>PARTY OF MORE THAN 10  RESIDENTS</a:t>
            </a:r>
          </a:p>
          <a:p>
            <a:pPr marL="0" indent="0" algn="ctr">
              <a:buNone/>
            </a:pPr>
            <a:endParaRPr lang="en-GB" sz="1200" dirty="0">
              <a:latin typeface="Cormorant Medium" panose="00000600000000000000" pitchFamily="50" charset="0"/>
            </a:endParaRPr>
          </a:p>
          <a:p>
            <a:pPr marL="0" indent="0" algn="ctr">
              <a:spcBef>
                <a:spcPts val="400"/>
              </a:spcBef>
              <a:buNone/>
            </a:pPr>
            <a:r>
              <a:rPr lang="en-GB" sz="1200" dirty="0">
                <a:latin typeface="Cormorant Medium" panose="00000600000000000000" pitchFamily="50" charset="0"/>
              </a:rPr>
              <a:t>Bequia Plantation Hotel is required to be taken on exclusive use basis for</a:t>
            </a:r>
          </a:p>
          <a:p>
            <a:pPr marL="0" indent="0" algn="ctr">
              <a:spcBef>
                <a:spcPts val="400"/>
              </a:spcBef>
              <a:buNone/>
            </a:pPr>
            <a:r>
              <a:rPr lang="en-GB" sz="1200" dirty="0">
                <a:latin typeface="Cormorant Medium" panose="00000600000000000000" pitchFamily="50" charset="0"/>
              </a:rPr>
              <a:t>these numbers. This will ensure complete privacy and give you and your</a:t>
            </a:r>
          </a:p>
          <a:p>
            <a:pPr marL="0" indent="0" algn="ctr">
              <a:spcBef>
                <a:spcPts val="400"/>
              </a:spcBef>
              <a:buNone/>
            </a:pPr>
            <a:r>
              <a:rPr lang="en-GB" sz="1200" dirty="0">
                <a:latin typeface="Cormorant Medium" panose="00000600000000000000" pitchFamily="50" charset="0"/>
              </a:rPr>
              <a:t>guests’ uninterrupted access to the grounds throughout your stay, perfect</a:t>
            </a:r>
          </a:p>
          <a:p>
            <a:pPr marL="0" indent="0" algn="ctr">
              <a:spcBef>
                <a:spcPts val="400"/>
              </a:spcBef>
              <a:buNone/>
            </a:pPr>
            <a:r>
              <a:rPr lang="en-GB" sz="1200" dirty="0">
                <a:latin typeface="Cormorant Medium" panose="00000600000000000000" pitchFamily="50" charset="0"/>
              </a:rPr>
              <a:t>for photographs against the backdrop of the lush gardens and ocean.</a:t>
            </a:r>
          </a:p>
          <a:p>
            <a:pPr marL="0" indent="0" algn="ctr">
              <a:buNone/>
            </a:pPr>
            <a:endParaRPr lang="en-GB" sz="1200" dirty="0">
              <a:latin typeface="Cormorant Medium" panose="00000600000000000000" pitchFamily="50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200" dirty="0">
                <a:latin typeface="Cormorant Medium" panose="00000600000000000000" pitchFamily="50" charset="0"/>
              </a:rPr>
              <a:t>Exclusive Use Only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200" dirty="0">
                <a:latin typeface="Cormorant Medium" panose="00000600000000000000" pitchFamily="50" charset="0"/>
              </a:rPr>
              <a:t>10 April 2022 – 15th 2022 December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200" dirty="0">
                <a:latin typeface="Cormorant Medium" panose="00000600000000000000" pitchFamily="50" charset="0"/>
              </a:rPr>
              <a:t>$US 9,500 per night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200" dirty="0">
                <a:latin typeface="Cormorant Medium" panose="00000600000000000000" pitchFamily="50" charset="0"/>
              </a:rPr>
              <a:t>16th December 2022 – 9th April 2023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200" dirty="0">
                <a:latin typeface="Cormorant Medium" panose="00000600000000000000" pitchFamily="50" charset="0"/>
              </a:rPr>
              <a:t>$US 11,000 per night</a:t>
            </a:r>
          </a:p>
          <a:p>
            <a:pPr marL="0" indent="0" algn="ctr">
              <a:spcBef>
                <a:spcPts val="0"/>
              </a:spcBef>
              <a:buNone/>
            </a:pPr>
            <a:endParaRPr lang="en-GB" sz="1200" dirty="0">
              <a:latin typeface="Cormorant Medium" panose="00000600000000000000" pitchFamily="50" charset="0"/>
            </a:endParaRPr>
          </a:p>
          <a:p>
            <a:pPr marL="0" indent="0" algn="ctr">
              <a:spcBef>
                <a:spcPts val="400"/>
              </a:spcBef>
              <a:buNone/>
            </a:pPr>
            <a:r>
              <a:rPr lang="en-GB" sz="1200" dirty="0">
                <a:latin typeface="Cormorant Medium" panose="00000600000000000000" pitchFamily="50" charset="0"/>
              </a:rPr>
              <a:t>The exclusive use rate is based on overnight accommodation in</a:t>
            </a:r>
          </a:p>
          <a:p>
            <a:pPr marL="0" indent="0" algn="ctr">
              <a:spcBef>
                <a:spcPts val="400"/>
              </a:spcBef>
              <a:buNone/>
            </a:pPr>
            <a:r>
              <a:rPr lang="en-GB" sz="1200" dirty="0">
                <a:latin typeface="Cormorant Medium" panose="00000600000000000000" pitchFamily="50" charset="0"/>
              </a:rPr>
              <a:t>24 bedrooms and villas for up to 64 guests on a bed and breakfast</a:t>
            </a:r>
          </a:p>
          <a:p>
            <a:pPr marL="0" indent="0" algn="ctr">
              <a:spcBef>
                <a:spcPts val="400"/>
              </a:spcBef>
              <a:buNone/>
            </a:pPr>
            <a:r>
              <a:rPr lang="en-GB" sz="1200" dirty="0">
                <a:latin typeface="Cormorant Medium" panose="00000600000000000000" pitchFamily="50" charset="0"/>
              </a:rPr>
              <a:t>basis, all public rooms and hotel grounds. The exclusive use</a:t>
            </a:r>
          </a:p>
          <a:p>
            <a:pPr marL="0" indent="0" algn="ctr">
              <a:spcBef>
                <a:spcPts val="400"/>
              </a:spcBef>
              <a:buNone/>
            </a:pPr>
            <a:r>
              <a:rPr lang="en-GB" sz="1200" dirty="0">
                <a:latin typeface="Cormorant Medium" panose="00000600000000000000" pitchFamily="50" charset="0"/>
              </a:rPr>
              <a:t>charge does not include food and drink, this is extra.</a:t>
            </a:r>
            <a:endParaRPr lang="en-GB" sz="1200" i="1" dirty="0">
              <a:latin typeface="Cormorant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801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white bed in a room&#10;&#10;Description automatically generated">
            <a:extLst>
              <a:ext uri="{FF2B5EF4-FFF2-40B4-BE49-F238E27FC236}">
                <a16:creationId xmlns:a16="http://schemas.microsoft.com/office/drawing/2014/main" id="{DE62B8A7-03E9-4190-89D6-15C95679F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r="20802"/>
          <a:stretch/>
        </p:blipFill>
        <p:spPr>
          <a:xfrm>
            <a:off x="0" y="0"/>
            <a:ext cx="6151084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6FF871-57DC-4E81-9748-608D6486200A}"/>
              </a:ext>
            </a:extLst>
          </p:cNvPr>
          <p:cNvSpPr txBox="1"/>
          <p:nvPr/>
        </p:nvSpPr>
        <p:spPr>
          <a:xfrm>
            <a:off x="6040916" y="-43132"/>
            <a:ext cx="6151084" cy="6796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GB" sz="1200" dirty="0">
                <a:solidFill>
                  <a:srgbClr val="009999"/>
                </a:solidFill>
                <a:latin typeface="Cormorant Medium" panose="00000600000000000000" pitchFamily="50" charset="0"/>
              </a:rPr>
              <a:t>CEREMONY</a:t>
            </a:r>
            <a:endParaRPr lang="en-GB" sz="1200" b="1" dirty="0">
              <a:solidFill>
                <a:srgbClr val="009999"/>
              </a:solidFill>
              <a:latin typeface="Cormorant Medium" panose="00000600000000000000" pitchFamily="50" charset="0"/>
            </a:endParaRPr>
          </a:p>
          <a:p>
            <a:pPr algn="ctr">
              <a:spcBef>
                <a:spcPts val="200"/>
              </a:spcBef>
            </a:pPr>
            <a:r>
              <a:rPr lang="en-GB" sz="1200" dirty="0">
                <a:latin typeface="Cormorant Medium" panose="00000600000000000000" pitchFamily="50" charset="0"/>
              </a:rPr>
              <a:t>A marriage ceremony at Plantation Hotel is a very special experience.</a:t>
            </a:r>
          </a:p>
          <a:p>
            <a:pPr algn="ctr">
              <a:spcBef>
                <a:spcPts val="200"/>
              </a:spcBef>
            </a:pPr>
            <a:r>
              <a:rPr lang="en-GB" sz="1200" dirty="0">
                <a:latin typeface="Cormorant Medium" panose="00000600000000000000" pitchFamily="50" charset="0"/>
              </a:rPr>
              <a:t>Floral displays can be arranged to complement the bridal bouquet and</a:t>
            </a:r>
          </a:p>
          <a:p>
            <a:pPr algn="ctr">
              <a:spcBef>
                <a:spcPts val="200"/>
              </a:spcBef>
            </a:pPr>
            <a:r>
              <a:rPr lang="en-GB" sz="1200" dirty="0">
                <a:latin typeface="Cormorant Medium" panose="00000600000000000000" pitchFamily="50" charset="0"/>
              </a:rPr>
              <a:t>music to suit your taste; together with the beautiful décor, amazing</a:t>
            </a:r>
          </a:p>
          <a:p>
            <a:pPr algn="ctr">
              <a:spcBef>
                <a:spcPts val="200"/>
              </a:spcBef>
            </a:pPr>
            <a:r>
              <a:rPr lang="en-GB" sz="1200" dirty="0">
                <a:latin typeface="Cormorant Medium" panose="00000600000000000000" pitchFamily="50" charset="0"/>
              </a:rPr>
              <a:t>views and luscious weather, the setting could not be more romantic</a:t>
            </a:r>
          </a:p>
          <a:p>
            <a:pPr algn="ctr">
              <a:spcBef>
                <a:spcPts val="200"/>
              </a:spcBef>
            </a:pPr>
            <a:endParaRPr lang="en-GB" sz="1200" dirty="0">
              <a:solidFill>
                <a:srgbClr val="009999"/>
              </a:solidFill>
              <a:latin typeface="Cormorant Medium" panose="00000600000000000000" pitchFamily="50" charset="0"/>
            </a:endParaRPr>
          </a:p>
          <a:p>
            <a:pPr algn="ctr">
              <a:spcBef>
                <a:spcPts val="200"/>
              </a:spcBef>
            </a:pPr>
            <a:r>
              <a:rPr lang="en-GB" sz="1200" dirty="0">
                <a:solidFill>
                  <a:srgbClr val="009999"/>
                </a:solidFill>
                <a:latin typeface="Cormorant Medium" panose="00000600000000000000" pitchFamily="50" charset="0"/>
              </a:rPr>
              <a:t>BEDROOMS</a:t>
            </a:r>
            <a:endParaRPr lang="en-GB" sz="1200" b="1" dirty="0">
              <a:solidFill>
                <a:srgbClr val="009999"/>
              </a:solidFill>
              <a:latin typeface="Cormorant Medium" panose="00000600000000000000" pitchFamily="50" charset="0"/>
            </a:endParaRPr>
          </a:p>
          <a:p>
            <a:pPr algn="ctr">
              <a:spcBef>
                <a:spcPts val="200"/>
              </a:spcBef>
            </a:pPr>
            <a:r>
              <a:rPr lang="en-GB" sz="1200" dirty="0">
                <a:latin typeface="Cormorant Medium" panose="00000600000000000000" pitchFamily="50" charset="0"/>
              </a:rPr>
              <a:t>Bequia Plantation Offers wide range of accommodation options from</a:t>
            </a:r>
          </a:p>
          <a:p>
            <a:pPr algn="ctr">
              <a:spcBef>
                <a:spcPts val="200"/>
              </a:spcBef>
            </a:pPr>
            <a:r>
              <a:rPr lang="en-GB" sz="1200" dirty="0">
                <a:latin typeface="Cormorant Medium" panose="00000600000000000000" pitchFamily="50" charset="0"/>
              </a:rPr>
              <a:t>Main House Rooms to newly renovated villas and suites, some with</a:t>
            </a:r>
          </a:p>
          <a:p>
            <a:pPr algn="ctr">
              <a:spcBef>
                <a:spcPts val="200"/>
              </a:spcBef>
            </a:pPr>
            <a:r>
              <a:rPr lang="en-GB" sz="1200" dirty="0">
                <a:latin typeface="Cormorant Medium" panose="00000600000000000000" pitchFamily="50" charset="0"/>
              </a:rPr>
              <a:t>self-contained facilities equipped with the highest quality of amenities.</a:t>
            </a:r>
          </a:p>
          <a:p>
            <a:pPr algn="ctr">
              <a:spcBef>
                <a:spcPts val="200"/>
              </a:spcBef>
            </a:pPr>
            <a:r>
              <a:rPr lang="en-GB" sz="1200" dirty="0">
                <a:latin typeface="Cormorant Medium" panose="00000600000000000000" pitchFamily="50" charset="0"/>
              </a:rPr>
              <a:t>5 Main House Bedrooms</a:t>
            </a:r>
          </a:p>
          <a:p>
            <a:pPr algn="ctr">
              <a:spcBef>
                <a:spcPts val="200"/>
              </a:spcBef>
            </a:pPr>
            <a:r>
              <a:rPr lang="en-GB" sz="1200" dirty="0">
                <a:latin typeface="Cormorant Medium" panose="00000600000000000000" pitchFamily="50" charset="0"/>
              </a:rPr>
              <a:t>2 Orchard Suites</a:t>
            </a:r>
          </a:p>
          <a:p>
            <a:pPr algn="ctr">
              <a:spcBef>
                <a:spcPts val="200"/>
              </a:spcBef>
            </a:pPr>
            <a:r>
              <a:rPr lang="en-GB" sz="1200" dirty="0">
                <a:latin typeface="Cormorant Medium" panose="00000600000000000000" pitchFamily="50" charset="0"/>
              </a:rPr>
              <a:t>3 Beach Suites</a:t>
            </a:r>
          </a:p>
          <a:p>
            <a:pPr algn="ctr">
              <a:spcBef>
                <a:spcPts val="200"/>
              </a:spcBef>
            </a:pPr>
            <a:r>
              <a:rPr lang="en-GB" sz="1200" dirty="0">
                <a:latin typeface="Cormorant Medium" panose="00000600000000000000" pitchFamily="50" charset="0"/>
              </a:rPr>
              <a:t>4 One Bedroom Beach Front Villas</a:t>
            </a:r>
          </a:p>
          <a:p>
            <a:pPr algn="ctr">
              <a:spcBef>
                <a:spcPts val="200"/>
              </a:spcBef>
            </a:pPr>
            <a:r>
              <a:rPr lang="en-GB" sz="1200" dirty="0">
                <a:latin typeface="Cormorant Medium" panose="00000600000000000000" pitchFamily="50" charset="0"/>
              </a:rPr>
              <a:t>8 Two Bedroom Villas</a:t>
            </a:r>
          </a:p>
          <a:p>
            <a:pPr algn="ctr">
              <a:spcBef>
                <a:spcPts val="200"/>
              </a:spcBef>
            </a:pPr>
            <a:r>
              <a:rPr lang="en-GB" sz="1200" dirty="0">
                <a:latin typeface="Cormorant Medium" panose="00000600000000000000" pitchFamily="50" charset="0"/>
              </a:rPr>
              <a:t>1 Spa Suite</a:t>
            </a:r>
          </a:p>
          <a:p>
            <a:pPr algn="ctr">
              <a:spcBef>
                <a:spcPts val="200"/>
              </a:spcBef>
            </a:pPr>
            <a:r>
              <a:rPr lang="en-GB" sz="1200" dirty="0">
                <a:latin typeface="Cormorant Medium" panose="00000600000000000000" pitchFamily="50" charset="0"/>
              </a:rPr>
              <a:t>1 Spa Pool Suite with Private Pool</a:t>
            </a:r>
          </a:p>
          <a:p>
            <a:pPr algn="ctr">
              <a:spcBef>
                <a:spcPts val="200"/>
              </a:spcBef>
            </a:pPr>
            <a:endParaRPr lang="en-GB" sz="1200" dirty="0">
              <a:latin typeface="Cormorant Medium" panose="00000600000000000000" pitchFamily="50" charset="0"/>
            </a:endParaRPr>
          </a:p>
          <a:p>
            <a:pPr algn="ctr">
              <a:spcBef>
                <a:spcPts val="200"/>
              </a:spcBef>
            </a:pPr>
            <a:r>
              <a:rPr lang="en-GB" sz="1200" dirty="0">
                <a:solidFill>
                  <a:srgbClr val="009999"/>
                </a:solidFill>
                <a:latin typeface="Cormorant Medium" panose="00000600000000000000" pitchFamily="50" charset="0"/>
              </a:rPr>
              <a:t>THE WEDDING MEAL</a:t>
            </a:r>
          </a:p>
          <a:p>
            <a:pPr algn="ctr">
              <a:spcBef>
                <a:spcPts val="200"/>
              </a:spcBef>
            </a:pPr>
            <a:r>
              <a:rPr lang="en-GB" sz="1200" dirty="0">
                <a:latin typeface="Cormorant Medium" panose="00000600000000000000" pitchFamily="50" charset="0"/>
              </a:rPr>
              <a:t>The perfect wedding meal is a careful selection of dishes</a:t>
            </a:r>
          </a:p>
          <a:p>
            <a:pPr algn="ctr">
              <a:spcBef>
                <a:spcPts val="200"/>
              </a:spcBef>
            </a:pPr>
            <a:r>
              <a:rPr lang="en-GB" sz="1200" dirty="0">
                <a:latin typeface="Cormorant Medium" panose="00000600000000000000" pitchFamily="50" charset="0"/>
              </a:rPr>
              <a:t>that complements your vision of the day. Dining at Plantation</a:t>
            </a:r>
          </a:p>
          <a:p>
            <a:pPr algn="ctr">
              <a:spcBef>
                <a:spcPts val="200"/>
              </a:spcBef>
            </a:pPr>
            <a:r>
              <a:rPr lang="en-GB" sz="1200" dirty="0">
                <a:latin typeface="Cormorant Medium" panose="00000600000000000000" pitchFamily="50" charset="0"/>
              </a:rPr>
              <a:t>Hotel can be as relaxed or as formal as the party requires and</a:t>
            </a:r>
          </a:p>
          <a:p>
            <a:pPr algn="ctr">
              <a:spcBef>
                <a:spcPts val="200"/>
              </a:spcBef>
            </a:pPr>
            <a:r>
              <a:rPr lang="en-GB" sz="1200" dirty="0">
                <a:latin typeface="Cormorant Medium" panose="00000600000000000000" pitchFamily="50" charset="0"/>
              </a:rPr>
              <a:t>we will be delighted to work with you to create just the right</a:t>
            </a:r>
          </a:p>
          <a:p>
            <a:pPr algn="ctr">
              <a:spcBef>
                <a:spcPts val="200"/>
              </a:spcBef>
            </a:pPr>
            <a:r>
              <a:rPr lang="en-GB" sz="1200" dirty="0">
                <a:latin typeface="Cormorant Medium" panose="00000600000000000000" pitchFamily="50" charset="0"/>
              </a:rPr>
              <a:t>atmosphere and menu for your wedding celebration.</a:t>
            </a:r>
          </a:p>
          <a:p>
            <a:pPr algn="ctr">
              <a:spcBef>
                <a:spcPts val="200"/>
              </a:spcBef>
            </a:pPr>
            <a:endParaRPr lang="en-GB" sz="1200" dirty="0">
              <a:latin typeface="Cormorant Medium" panose="00000600000000000000" pitchFamily="50" charset="0"/>
            </a:endParaRPr>
          </a:p>
          <a:p>
            <a:pPr algn="ctr">
              <a:spcBef>
                <a:spcPts val="200"/>
              </a:spcBef>
            </a:pPr>
            <a:r>
              <a:rPr lang="en-GB" sz="1200" dirty="0">
                <a:solidFill>
                  <a:srgbClr val="009999"/>
                </a:solidFill>
                <a:latin typeface="Cormorant Medium" panose="00000600000000000000" pitchFamily="50" charset="0"/>
              </a:rPr>
              <a:t>DRINKS RECEPTION </a:t>
            </a:r>
          </a:p>
          <a:p>
            <a:pPr algn="ctr">
              <a:spcBef>
                <a:spcPts val="200"/>
              </a:spcBef>
            </a:pPr>
            <a:r>
              <a:rPr lang="en-GB" sz="1200" dirty="0">
                <a:latin typeface="Cormorant Medium" panose="00000600000000000000" pitchFamily="50" charset="0"/>
              </a:rPr>
              <a:t>Drinks reception from US$15 per person for a Rum Punch</a:t>
            </a:r>
          </a:p>
          <a:p>
            <a:pPr algn="ctr">
              <a:spcBef>
                <a:spcPts val="200"/>
              </a:spcBef>
            </a:pPr>
            <a:r>
              <a:rPr lang="en-GB" sz="1200" dirty="0">
                <a:latin typeface="Cormorant Medium" panose="00000600000000000000" pitchFamily="50" charset="0"/>
              </a:rPr>
              <a:t>and US$30 per person for Champagne Reception</a:t>
            </a:r>
          </a:p>
          <a:p>
            <a:pPr algn="ctr">
              <a:spcBef>
                <a:spcPts val="200"/>
              </a:spcBef>
            </a:pPr>
            <a:endParaRPr lang="en-GB" sz="1200" dirty="0">
              <a:solidFill>
                <a:srgbClr val="33CCCC"/>
              </a:solidFill>
              <a:latin typeface="Cormorant Medium" panose="00000600000000000000" pitchFamily="50" charset="0"/>
            </a:endParaRPr>
          </a:p>
          <a:p>
            <a:pPr algn="ctr">
              <a:spcBef>
                <a:spcPts val="200"/>
              </a:spcBef>
            </a:pPr>
            <a:r>
              <a:rPr lang="en-GB" sz="1200" dirty="0">
                <a:solidFill>
                  <a:srgbClr val="009999"/>
                </a:solidFill>
                <a:latin typeface="Cormorant Medium" panose="00000600000000000000" pitchFamily="50" charset="0"/>
              </a:rPr>
              <a:t>MENUS </a:t>
            </a:r>
          </a:p>
          <a:p>
            <a:pPr algn="ctr">
              <a:spcBef>
                <a:spcPts val="200"/>
              </a:spcBef>
            </a:pPr>
            <a:r>
              <a:rPr lang="en-GB" sz="1200" dirty="0">
                <a:latin typeface="Cormorant Medium" panose="00000600000000000000" pitchFamily="50" charset="0"/>
              </a:rPr>
              <a:t>Wedding  Menu from US$65 per person. </a:t>
            </a:r>
          </a:p>
          <a:p>
            <a:pPr algn="ctr">
              <a:spcBef>
                <a:spcPts val="200"/>
              </a:spcBef>
            </a:pPr>
            <a:r>
              <a:rPr lang="en-GB" sz="1200" dirty="0">
                <a:latin typeface="Cormorant Medium" panose="00000600000000000000" pitchFamily="50" charset="0"/>
              </a:rPr>
              <a:t>Please note that for a wedding of 30 to 80 guests we would recommend a buffet menu.</a:t>
            </a:r>
          </a:p>
        </p:txBody>
      </p:sp>
    </p:spTree>
    <p:extLst>
      <p:ext uri="{BB962C8B-B14F-4D97-AF65-F5344CB8AC3E}">
        <p14:creationId xmlns:p14="http://schemas.microsoft.com/office/powerpoint/2010/main" val="2138391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late of food on a wooden table&#10;&#10;Description automatically generated">
            <a:extLst>
              <a:ext uri="{FF2B5EF4-FFF2-40B4-BE49-F238E27FC236}">
                <a16:creationId xmlns:a16="http://schemas.microsoft.com/office/drawing/2014/main" id="{0E7BB647-C7A6-4839-BE71-36FD53BF9B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21" b="51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12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4250AF0-EC0C-454C-ACD0-9D8ADFC26B2B}"/>
              </a:ext>
            </a:extLst>
          </p:cNvPr>
          <p:cNvSpPr txBox="1">
            <a:spLocks/>
          </p:cNvSpPr>
          <p:nvPr/>
        </p:nvSpPr>
        <p:spPr>
          <a:xfrm>
            <a:off x="458372" y="283024"/>
            <a:ext cx="5267178" cy="64250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GB" sz="1200" dirty="0">
              <a:latin typeface="Cormorant Medium" panose="00000600000000000000" pitchFamily="50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1800" dirty="0">
                <a:solidFill>
                  <a:srgbClr val="009999"/>
                </a:solidFill>
                <a:latin typeface="Cormorant Medium" panose="00000600000000000000" pitchFamily="50" charset="0"/>
              </a:rPr>
              <a:t>WEDDING MENU SELECTOR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sz="1800" dirty="0">
              <a:solidFill>
                <a:srgbClr val="009999"/>
              </a:solidFill>
              <a:latin typeface="Cormorant Medium" panose="00000600000000000000" pitchFamily="50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1200" dirty="0">
                <a:latin typeface="Cormorant Medium" panose="00000600000000000000" pitchFamily="50" charset="0"/>
              </a:rPr>
              <a:t>STARTER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Pineapple Marinated Chicken Ballantine Wrapped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In Bacon, Caribbean Mayonnaise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Butter Roasted Lobster Cocktail, Iceberg Lettuce, Marie Rose Sauce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Chickpea Panisse, Roasted pepper and chickpea salsa ( v )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⁎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MAIN COURSE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Spiced Shrimp And Ribeye Steak, Parsley Potatoes,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Seasonal Sautéed Veg, Garlic Butter Sauce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Roast Loin Of Pork, Dauphinois Potatoes, Julienne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Of Seasonal Veg, Maple Balsamic Sauce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Roasted Red Pepper Linguine, Basil, Chilli Bread Crumbs ( v )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⁎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DESSERT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Passionfruit, Banana , Chocolate Flavours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Coconut Cheesecake, Cherry Puree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Pear Almond Tartlet, Red Wine Reduction ( v )</a:t>
            </a:r>
          </a:p>
          <a:p>
            <a:pPr marL="0" indent="0" algn="ctr">
              <a:buNone/>
            </a:pPr>
            <a:endParaRPr lang="en-GB" sz="1200" dirty="0">
              <a:latin typeface="Cormorant Medium" panose="00000600000000000000" pitchFamily="50" charset="0"/>
            </a:endParaRP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Please choose 1 starter, 1 main and 1 dessert for the entire party to enjoy.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Our Chef will always cater for any dietary requirements</a:t>
            </a:r>
          </a:p>
          <a:p>
            <a:pPr marL="0" indent="0" algn="ctr">
              <a:buNone/>
            </a:pPr>
            <a:endParaRPr lang="en-GB" sz="1200" dirty="0">
              <a:latin typeface="Cormorant Medium" panose="00000600000000000000" pitchFamily="50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EED29E3-E2FC-43DC-8293-1A9858F3B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6451" y="244336"/>
            <a:ext cx="5267178" cy="64250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1200" dirty="0">
              <a:latin typeface="Cormorant Medium" panose="00000600000000000000" pitchFamily="50" charset="0"/>
            </a:endParaRPr>
          </a:p>
          <a:p>
            <a:pPr marL="0" indent="0" algn="ctr">
              <a:buNone/>
            </a:pPr>
            <a:r>
              <a:rPr lang="en-GB" sz="1800" dirty="0">
                <a:solidFill>
                  <a:srgbClr val="009999"/>
                </a:solidFill>
                <a:latin typeface="Cormorant Medium" panose="00000600000000000000" pitchFamily="50" charset="0"/>
              </a:rPr>
              <a:t>WEDDING BUFFET MENU</a:t>
            </a:r>
          </a:p>
          <a:p>
            <a:pPr marL="0" indent="0" algn="ctr">
              <a:buNone/>
            </a:pPr>
            <a:endParaRPr lang="en-GB" sz="1200" dirty="0">
              <a:latin typeface="Cormorant Medium" panose="00000600000000000000" pitchFamily="50" charset="0"/>
            </a:endParaRP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Jerk Chicken salad garlic croutons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Tomato and Mozzarella Salad with Balsamic and Olive Oil Dressing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Marinated Roasted Vegetable Salad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⁎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Pork Baby ribs, Honeyed barbeque sauce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Thyme Roasted Chicken Breasts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Bequia Caught Grilled Fish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Penne Pasta, Roast eggplant and red peppers, Pesto dressing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⁎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Calypso Rice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Seasonal Vegetables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Roasted Garlic Potatoes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⁎</a:t>
            </a:r>
          </a:p>
          <a:p>
            <a:pPr marL="0" indent="0" algn="ctr">
              <a:buNone/>
            </a:pPr>
            <a:r>
              <a:rPr lang="en-GB" sz="1200" dirty="0">
                <a:latin typeface="Cormorant Medium" panose="00000600000000000000" pitchFamily="50" charset="0"/>
              </a:rPr>
              <a:t>Selection of handmade desserts</a:t>
            </a:r>
          </a:p>
        </p:txBody>
      </p:sp>
    </p:spTree>
    <p:extLst>
      <p:ext uri="{BB962C8B-B14F-4D97-AF65-F5344CB8AC3E}">
        <p14:creationId xmlns:p14="http://schemas.microsoft.com/office/powerpoint/2010/main" val="1152086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9AC194A-F751-40B5-B108-59AA54F03AB5}"/>
              </a:ext>
            </a:extLst>
          </p:cNvPr>
          <p:cNvSpPr txBox="1"/>
          <p:nvPr/>
        </p:nvSpPr>
        <p:spPr>
          <a:xfrm>
            <a:off x="534571" y="407963"/>
            <a:ext cx="5401995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09999"/>
                </a:solidFill>
                <a:latin typeface="Cormorant Medium" panose="00000600000000000000" pitchFamily="50" charset="0"/>
              </a:rPr>
              <a:t>Conditions of the booking</a:t>
            </a:r>
          </a:p>
          <a:p>
            <a:r>
              <a:rPr lang="en-GB" sz="1200" dirty="0">
                <a:latin typeface="Cormorant Medium" panose="00000600000000000000" pitchFamily="50" charset="0"/>
              </a:rPr>
              <a:t>Accommodation Rates are inclusive of 11% tax and 10% service charge.</a:t>
            </a:r>
          </a:p>
          <a:p>
            <a:endParaRPr lang="en-GB" sz="1200" dirty="0">
              <a:latin typeface="Cormorant Medium" panose="00000600000000000000" pitchFamily="50" charset="0"/>
            </a:endParaRPr>
          </a:p>
          <a:p>
            <a:r>
              <a:rPr lang="en-GB" sz="1200" dirty="0">
                <a:latin typeface="Cormorant Medium" panose="00000600000000000000" pitchFamily="50" charset="0"/>
              </a:rPr>
              <a:t>The Government of Saint Vincent and the Grenadines has introduced a new</a:t>
            </a:r>
          </a:p>
          <a:p>
            <a:r>
              <a:rPr lang="en-GB" sz="1200" dirty="0">
                <a:latin typeface="Cormorant Medium" panose="00000600000000000000" pitchFamily="50" charset="0"/>
              </a:rPr>
              <a:t>tax for visitors whereby visitors pay $3 USD (based on two persons sharing)</a:t>
            </a:r>
          </a:p>
          <a:p>
            <a:r>
              <a:rPr lang="en-GB" sz="1200" dirty="0">
                <a:latin typeface="Cormorant Medium" panose="00000600000000000000" pitchFamily="50" charset="0"/>
              </a:rPr>
              <a:t>to help restore the islands after natural disasters This will be taken at the</a:t>
            </a:r>
          </a:p>
          <a:p>
            <a:r>
              <a:rPr lang="en-GB" sz="1200" dirty="0">
                <a:latin typeface="Cormorant Medium" panose="00000600000000000000" pitchFamily="50" charset="0"/>
              </a:rPr>
              <a:t>hotel and paid on the visitor’s behalf.</a:t>
            </a:r>
          </a:p>
          <a:p>
            <a:endParaRPr lang="en-GB" sz="1200" dirty="0">
              <a:latin typeface="Cormorant Medium" panose="00000600000000000000" pitchFamily="50" charset="0"/>
            </a:endParaRPr>
          </a:p>
          <a:p>
            <a:r>
              <a:rPr lang="en-GB" sz="1200" dirty="0">
                <a:latin typeface="Cormorant Medium" panose="00000600000000000000" pitchFamily="50" charset="0"/>
              </a:rPr>
              <a:t>To confirm and guarantee your date we will require a non refundable deposit</a:t>
            </a:r>
          </a:p>
          <a:p>
            <a:r>
              <a:rPr lang="en-GB" sz="1200" dirty="0">
                <a:latin typeface="Cormorant Medium" panose="00000600000000000000" pitchFamily="50" charset="0"/>
              </a:rPr>
              <a:t>with remaining balance due 120 days prior to arrival. The hotel’s 120 day</a:t>
            </a:r>
          </a:p>
          <a:p>
            <a:r>
              <a:rPr lang="en-GB" sz="1200" dirty="0">
                <a:latin typeface="Cormorant Medium" panose="00000600000000000000" pitchFamily="50" charset="0"/>
              </a:rPr>
              <a:t>cancellation policy is on all exclusive use contracts. If you decide to cancel</a:t>
            </a:r>
          </a:p>
          <a:p>
            <a:r>
              <a:rPr lang="en-GB" sz="1200" dirty="0">
                <a:latin typeface="Cormorant Medium" panose="00000600000000000000" pitchFamily="50" charset="0"/>
              </a:rPr>
              <a:t>within the 120 days of the arrival date, you will be liable to the total cost.</a:t>
            </a:r>
          </a:p>
          <a:p>
            <a:endParaRPr lang="en-GB" sz="1200" dirty="0">
              <a:latin typeface="Cormorant Medium" panose="00000600000000000000" pitchFamily="50" charset="0"/>
            </a:endParaRPr>
          </a:p>
          <a:p>
            <a:r>
              <a:rPr lang="en-GB" sz="1200" dirty="0">
                <a:solidFill>
                  <a:srgbClr val="009999"/>
                </a:solidFill>
                <a:latin typeface="Cormorant Medium" panose="00000600000000000000" pitchFamily="50" charset="0"/>
              </a:rPr>
              <a:t>Wedding requirements</a:t>
            </a:r>
          </a:p>
          <a:p>
            <a:r>
              <a:rPr lang="en-GB" sz="1200" dirty="0">
                <a:latin typeface="Cormorant Medium" panose="00000600000000000000" pitchFamily="50" charset="0"/>
              </a:rPr>
              <a:t>Laws of St. Vincent and the Grenadines</a:t>
            </a:r>
          </a:p>
          <a:p>
            <a:r>
              <a:rPr lang="en-GB" sz="1200" dirty="0">
                <a:latin typeface="Cormorant Medium" panose="00000600000000000000" pitchFamily="50" charset="0"/>
              </a:rPr>
              <a:t>• If divorced, a divorce absolute must be presented,</a:t>
            </a:r>
          </a:p>
          <a:p>
            <a:r>
              <a:rPr lang="en-GB" sz="1200" dirty="0">
                <a:latin typeface="Cormorant Medium" panose="00000600000000000000" pitchFamily="50" charset="0"/>
              </a:rPr>
              <a:t>they have to present the divorce absolute</a:t>
            </a:r>
          </a:p>
          <a:p>
            <a:r>
              <a:rPr lang="en-GB" sz="1200" dirty="0">
                <a:latin typeface="Cormorant Medium" panose="00000600000000000000" pitchFamily="50" charset="0"/>
              </a:rPr>
              <a:t>• If widowed, a death certificate/absolute to be presented</a:t>
            </a:r>
          </a:p>
          <a:p>
            <a:r>
              <a:rPr lang="en-GB" sz="1200" dirty="0">
                <a:latin typeface="Cormorant Medium" panose="00000600000000000000" pitchFamily="50" charset="0"/>
              </a:rPr>
              <a:t>(If a copy is presented, please ensure document is certified)</a:t>
            </a:r>
          </a:p>
          <a:p>
            <a:r>
              <a:rPr lang="en-GB" sz="1200" dirty="0">
                <a:latin typeface="Cormorant Medium" panose="00000600000000000000" pitchFamily="50" charset="0"/>
              </a:rPr>
              <a:t>• Bride and groom are required to be present in the country</a:t>
            </a:r>
          </a:p>
          <a:p>
            <a:r>
              <a:rPr lang="en-GB" sz="1200" dirty="0">
                <a:latin typeface="Cormorant Medium" panose="00000600000000000000" pitchFamily="50" charset="0"/>
              </a:rPr>
              <a:t>at least one day before wedding application</a:t>
            </a:r>
          </a:p>
          <a:p>
            <a:r>
              <a:rPr lang="en-GB" sz="1200" dirty="0">
                <a:latin typeface="Cormorant Medium" panose="00000600000000000000" pitchFamily="50" charset="0"/>
              </a:rPr>
              <a:t>• Valid passport for both parties must be presented</a:t>
            </a:r>
          </a:p>
          <a:p>
            <a:r>
              <a:rPr lang="en-GB" sz="1200" dirty="0">
                <a:latin typeface="Cormorant Medium" panose="00000600000000000000" pitchFamily="50" charset="0"/>
              </a:rPr>
              <a:t>• Birth certificates obtained in St. Vincent and the Grenadines</a:t>
            </a:r>
          </a:p>
          <a:p>
            <a:r>
              <a:rPr lang="en-GB" sz="1200" dirty="0">
                <a:latin typeface="Cormorant Medium" panose="00000600000000000000" pitchFamily="50" charset="0"/>
              </a:rPr>
              <a:t>only (certificates must be accompanied by a photo id).</a:t>
            </a:r>
          </a:p>
          <a:p>
            <a:endParaRPr lang="en-GB" sz="1200" dirty="0">
              <a:latin typeface="Cormorant Medium" panose="00000600000000000000" pitchFamily="50" charset="0"/>
            </a:endParaRPr>
          </a:p>
          <a:p>
            <a:r>
              <a:rPr lang="en-GB" sz="1200" dirty="0">
                <a:latin typeface="Cormorant Medium" panose="00000600000000000000" pitchFamily="50" charset="0"/>
              </a:rPr>
              <a:t>Governor General Licenses fee EC$500.00 (application must be made at least</a:t>
            </a:r>
          </a:p>
          <a:p>
            <a:r>
              <a:rPr lang="en-GB" sz="1200" dirty="0">
                <a:latin typeface="Cormorant Medium" panose="00000600000000000000" pitchFamily="50" charset="0"/>
              </a:rPr>
              <a:t>24 hours before) a certification is required for the form by a Justice of Peace.</a:t>
            </a:r>
          </a:p>
          <a:p>
            <a:r>
              <a:rPr lang="en-GB" sz="1200" dirty="0">
                <a:latin typeface="Cormorant Medium" panose="00000600000000000000" pitchFamily="50" charset="0"/>
              </a:rPr>
              <a:t>Once the application is completed at the High Court Registry, it will then</a:t>
            </a:r>
          </a:p>
          <a:p>
            <a:r>
              <a:rPr lang="en-GB" sz="1200" dirty="0">
                <a:latin typeface="Cormorant Medium" panose="00000600000000000000" pitchFamily="50" charset="0"/>
              </a:rPr>
              <a:t>proceed to the Attorney General’s Office, payment to be made at Treasury</a:t>
            </a:r>
          </a:p>
          <a:p>
            <a:r>
              <a:rPr lang="en-GB" sz="1200" dirty="0">
                <a:latin typeface="Cormorant Medium" panose="00000600000000000000" pitchFamily="50" charset="0"/>
              </a:rPr>
              <a:t>EC$15.00 and stamp fees.</a:t>
            </a:r>
          </a:p>
          <a:p>
            <a:endParaRPr lang="en-GB" sz="1200" dirty="0">
              <a:latin typeface="Cormorant Medium" panose="00000600000000000000" pitchFamily="50" charset="0"/>
            </a:endParaRPr>
          </a:p>
          <a:p>
            <a:r>
              <a:rPr lang="en-GB" sz="1200" dirty="0">
                <a:solidFill>
                  <a:srgbClr val="009999"/>
                </a:solidFill>
                <a:latin typeface="Cormorant Medium" panose="00000600000000000000" pitchFamily="50" charset="0"/>
              </a:rPr>
              <a:t>Disclaimer</a:t>
            </a:r>
          </a:p>
          <a:p>
            <a:r>
              <a:rPr lang="en-GB" sz="1200" i="1" dirty="0">
                <a:latin typeface="Cormorant Medium" panose="00000600000000000000" pitchFamily="50" charset="0"/>
              </a:rPr>
              <a:t>Bride and groom must be married on the property of the Bequia Plantation Hotel</a:t>
            </a:r>
          </a:p>
          <a:p>
            <a:r>
              <a:rPr lang="en-GB" sz="1200" i="1" dirty="0">
                <a:latin typeface="Cormorant Medium" panose="00000600000000000000" pitchFamily="50" charset="0"/>
              </a:rPr>
              <a:t>for offers made in packages to apply.</a:t>
            </a:r>
            <a:endParaRPr lang="en-GB" sz="1200" dirty="0">
              <a:latin typeface="Cormorant Medium" panose="00000600000000000000" pitchFamily="50" charset="0"/>
            </a:endParaRPr>
          </a:p>
        </p:txBody>
      </p:sp>
      <p:pic>
        <p:nvPicPr>
          <p:cNvPr id="7" name="Picture 6" descr="A beach with a palm tree&#10;&#10;Description automatically generated">
            <a:extLst>
              <a:ext uri="{FF2B5EF4-FFF2-40B4-BE49-F238E27FC236}">
                <a16:creationId xmlns:a16="http://schemas.microsoft.com/office/drawing/2014/main" id="{0572E4D2-3E8B-49E0-86D2-A68D55755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2"/>
          <a:stretch/>
        </p:blipFill>
        <p:spPr>
          <a:xfrm>
            <a:off x="6096000" y="-79062"/>
            <a:ext cx="6226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588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316BD97F999C46943BB198C24959C5" ma:contentTypeVersion="10" ma:contentTypeDescription="Create a new document." ma:contentTypeScope="" ma:versionID="bda882f5622ff805bd70d3496c637e54">
  <xsd:schema xmlns:xsd="http://www.w3.org/2001/XMLSchema" xmlns:xs="http://www.w3.org/2001/XMLSchema" xmlns:p="http://schemas.microsoft.com/office/2006/metadata/properties" xmlns:ns2="779bd62f-dc05-4649-beae-4a927a58fe91" xmlns:ns3="164a791b-dcd6-496f-93c9-aee87a212c20" targetNamespace="http://schemas.microsoft.com/office/2006/metadata/properties" ma:root="true" ma:fieldsID="2818e7a2a23040f07035d3cea938f1c3" ns2:_="" ns3:_="">
    <xsd:import namespace="779bd62f-dc05-4649-beae-4a927a58fe91"/>
    <xsd:import namespace="164a791b-dcd6-496f-93c9-aee87a212c2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9bd62f-dc05-4649-beae-4a927a58fe9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4a791b-dcd6-496f-93c9-aee87a212c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D1AA63-89AB-4020-8C66-8D7946DD1F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9bd62f-dc05-4649-beae-4a927a58fe91"/>
    <ds:schemaRef ds:uri="164a791b-dcd6-496f-93c9-aee87a212c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1066A7A-CC9E-4B9D-BC16-568E38D1E07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3A5C7F1-D093-46BF-910B-0C18EDFD03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1325</Words>
  <Application>Microsoft Office PowerPoint</Application>
  <PresentationFormat>Widescreen</PresentationFormat>
  <Paragraphs>190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Cormorant</vt:lpstr>
      <vt:lpstr>Cormorant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Dorota Cikala</dc:creator>
  <cp:lastModifiedBy>Olivia Jack</cp:lastModifiedBy>
  <cp:revision>10</cp:revision>
  <cp:lastPrinted>2019-08-29T07:20:07Z</cp:lastPrinted>
  <dcterms:created xsi:type="dcterms:W3CDTF">2019-08-29T07:09:57Z</dcterms:created>
  <dcterms:modified xsi:type="dcterms:W3CDTF">2023-11-02T17:59:14Z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0x01010019316BD97F999C46943BB198C24959C5</vt:lpwstr>
  </property>
</Properties>
</file>